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03" r:id="rId2"/>
    <p:sldId id="328" r:id="rId3"/>
    <p:sldId id="338" r:id="rId4"/>
    <p:sldId id="324" r:id="rId5"/>
    <p:sldId id="336" r:id="rId6"/>
    <p:sldId id="326" r:id="rId7"/>
    <p:sldId id="334" r:id="rId8"/>
    <p:sldId id="335" r:id="rId9"/>
    <p:sldId id="306" r:id="rId10"/>
    <p:sldId id="329" r:id="rId11"/>
    <p:sldId id="325" r:id="rId12"/>
    <p:sldId id="363" r:id="rId13"/>
    <p:sldId id="305" r:id="rId14"/>
    <p:sldId id="317" r:id="rId15"/>
    <p:sldId id="340" r:id="rId16"/>
    <p:sldId id="333" r:id="rId17"/>
    <p:sldId id="332" r:id="rId18"/>
    <p:sldId id="331" r:id="rId19"/>
    <p:sldId id="330" r:id="rId20"/>
    <p:sldId id="348" r:id="rId21"/>
    <p:sldId id="344" r:id="rId22"/>
    <p:sldId id="346" r:id="rId23"/>
    <p:sldId id="341" r:id="rId24"/>
    <p:sldId id="354" r:id="rId25"/>
    <p:sldId id="355" r:id="rId26"/>
    <p:sldId id="356" r:id="rId27"/>
    <p:sldId id="357" r:id="rId28"/>
    <p:sldId id="358" r:id="rId29"/>
    <p:sldId id="350" r:id="rId30"/>
    <p:sldId id="359" r:id="rId31"/>
    <p:sldId id="360" r:id="rId32"/>
    <p:sldId id="361" r:id="rId33"/>
    <p:sldId id="362" r:id="rId34"/>
    <p:sldId id="353" r:id="rId35"/>
    <p:sldId id="351" r:id="rId36"/>
    <p:sldId id="327" r:id="rId37"/>
  </p:sldIdLst>
  <p:sldSz cx="9966325" cy="7589838"/>
  <p:notesSz cx="6994525" cy="92789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33FF"/>
    <a:srgbClr val="FF3300"/>
    <a:srgbClr val="CCCC00"/>
    <a:srgbClr val="FF9900"/>
    <a:srgbClr val="990099"/>
    <a:srgbClr val="00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8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72" y="-78"/>
      </p:cViewPr>
      <p:guideLst>
        <p:guide orient="horz" pos="1234"/>
        <p:guide pos="31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72"/>
    </p:cViewPr>
  </p:sorterViewPr>
  <p:notesViewPr>
    <p:cSldViewPr snapToGrid="0">
      <p:cViewPr>
        <p:scale>
          <a:sx n="50" d="100"/>
          <a:sy n="50" d="100"/>
        </p:scale>
        <p:origin x="-1164" y="-72"/>
      </p:cViewPr>
      <p:guideLst>
        <p:guide orient="horz" pos="2922"/>
        <p:guide pos="220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defTabSz="8905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defTabSz="8905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/>
            </a:lvl1pPr>
          </a:lstStyle>
          <a:p>
            <a:pPr>
              <a:defRPr/>
            </a:pPr>
            <a:fld id="{8DF8B0FF-1434-4878-8969-06BF3ED641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20788" y="693738"/>
            <a:ext cx="457200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8488"/>
            <a:ext cx="51276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5388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65" tIns="44581" rIns="89165" bIns="44581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A6113F1-2724-46CE-AFC4-FEB52E4ED9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7713" y="2357438"/>
            <a:ext cx="8470900" cy="1627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5425" y="4300538"/>
            <a:ext cx="6975475" cy="1939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876800"/>
            <a:ext cx="8470900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3216275"/>
            <a:ext cx="8470900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863" y="1716088"/>
            <a:ext cx="4159250" cy="4554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513" y="1716088"/>
            <a:ext cx="4159250" cy="4554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303213"/>
            <a:ext cx="89693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698625"/>
            <a:ext cx="440372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" y="2406650"/>
            <a:ext cx="440372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62538" y="1698625"/>
            <a:ext cx="4405312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62538" y="2406650"/>
            <a:ext cx="4405312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301625"/>
            <a:ext cx="3278188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7313" y="301625"/>
            <a:ext cx="5570537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475" y="1587500"/>
            <a:ext cx="3278188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13" y="5313363"/>
            <a:ext cx="5978525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54213" y="677863"/>
            <a:ext cx="5978525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4213" y="5940425"/>
            <a:ext cx="5978525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5" y="-127000"/>
            <a:ext cx="2198688" cy="6397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863" y="-127000"/>
            <a:ext cx="6443662" cy="6397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9" descr="aubuildi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193800"/>
            <a:ext cx="9966325" cy="639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" name="Rectangle 40"/>
          <p:cNvSpPr>
            <a:spLocks noChangeArrowheads="1"/>
          </p:cNvSpPr>
          <p:nvPr userDrawn="1"/>
        </p:nvSpPr>
        <p:spPr bwMode="auto">
          <a:xfrm flipV="1">
            <a:off x="6997700" y="1095375"/>
            <a:ext cx="2968625" cy="84138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rgbClr val="DDDDD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endParaRPr lang="en-US" sz="2200" dirty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7713" y="-127000"/>
            <a:ext cx="8470900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303" tIns="50151" rIns="100303" bIns="5015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1716088"/>
            <a:ext cx="847090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303" tIns="50151" rIns="100303" bIns="50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 flipV="1">
            <a:off x="0" y="1095375"/>
            <a:ext cx="2700338" cy="8255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2055" name="Picture 33" descr="chrmblue_std small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4313" y="142875"/>
            <a:ext cx="8763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9" name="Text Box 35"/>
          <p:cNvSpPr txBox="1">
            <a:spLocks noChangeArrowheads="1"/>
          </p:cNvSpPr>
          <p:nvPr userDrawn="1"/>
        </p:nvSpPr>
        <p:spPr bwMode="auto">
          <a:xfrm>
            <a:off x="2657475" y="998538"/>
            <a:ext cx="4397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i="1" dirty="0">
                <a:solidFill>
                  <a:schemeClr val="folHlink"/>
                </a:solidFill>
              </a:rPr>
              <a:t>Develop America's Airmen Today ... for Tomorrow</a:t>
            </a:r>
          </a:p>
        </p:txBody>
      </p:sp>
      <p:sp>
        <p:nvSpPr>
          <p:cNvPr id="2057" name="WordArt 36"/>
          <p:cNvSpPr>
            <a:spLocks noChangeArrowheads="1" noChangeShapeType="1" noTextEdit="1"/>
          </p:cNvSpPr>
          <p:nvPr userDrawn="1"/>
        </p:nvSpPr>
        <p:spPr bwMode="auto">
          <a:xfrm>
            <a:off x="8397875" y="969963"/>
            <a:ext cx="1433513" cy="317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204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en-US" sz="3600" b="1" i="1" kern="10" normalizeH="1">
                <a:ln w="9525">
                  <a:round/>
                  <a:headEnd/>
                  <a:tailEnd/>
                </a:ln>
                <a:solidFill>
                  <a:srgbClr val="3333FF">
                    <a:alpha val="50195"/>
                  </a:srgbClr>
                </a:solidFill>
                <a:latin typeface="Bookman Old Style"/>
              </a:rPr>
              <a:t>AETC</a:t>
            </a:r>
          </a:p>
        </p:txBody>
      </p:sp>
      <p:grpSp>
        <p:nvGrpSpPr>
          <p:cNvPr id="2058" name="Group 37"/>
          <p:cNvGrpSpPr>
            <a:grpSpLocks/>
          </p:cNvGrpSpPr>
          <p:nvPr userDrawn="1"/>
        </p:nvGrpSpPr>
        <p:grpSpPr bwMode="auto">
          <a:xfrm>
            <a:off x="8569325" y="44450"/>
            <a:ext cx="1285875" cy="947738"/>
            <a:chOff x="3755" y="2129"/>
            <a:chExt cx="883" cy="626"/>
          </a:xfrm>
        </p:grpSpPr>
        <p:pic>
          <p:nvPicPr>
            <p:cNvPr id="2063" name="Picture 38" descr="au-1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174" y="2310"/>
              <a:ext cx="464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4" name="Picture 39" descr="1ec-AETC"/>
            <p:cNvPicPr>
              <a:picLocks noChangeAspect="1" noChangeArrowheads="1"/>
            </p:cNvPicPr>
            <p:nvPr userDrawn="1"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55" y="2129"/>
              <a:ext cx="53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70" name="Rectangle 46"/>
          <p:cNvSpPr>
            <a:spLocks noChangeArrowheads="1"/>
          </p:cNvSpPr>
          <p:nvPr userDrawn="1"/>
        </p:nvSpPr>
        <p:spPr bwMode="auto">
          <a:xfrm flipV="1">
            <a:off x="1588" y="7181850"/>
            <a:ext cx="1974850" cy="66675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71" name="Rectangle 47"/>
          <p:cNvSpPr>
            <a:spLocks noChangeArrowheads="1"/>
          </p:cNvSpPr>
          <p:nvPr userDrawn="1"/>
        </p:nvSpPr>
        <p:spPr bwMode="auto">
          <a:xfrm flipV="1">
            <a:off x="7940675" y="7185025"/>
            <a:ext cx="2009775" cy="77788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rgbClr val="DDDDD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endParaRPr lang="en-US" sz="2200" dirty="0"/>
          </a:p>
        </p:txBody>
      </p:sp>
      <p:sp>
        <p:nvSpPr>
          <p:cNvPr id="1072" name="Text Box 48"/>
          <p:cNvSpPr txBox="1">
            <a:spLocks noChangeArrowheads="1"/>
          </p:cNvSpPr>
          <p:nvPr userDrawn="1"/>
        </p:nvSpPr>
        <p:spPr bwMode="auto">
          <a:xfrm>
            <a:off x="1917700" y="7056438"/>
            <a:ext cx="6061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i="1" dirty="0">
                <a:solidFill>
                  <a:schemeClr val="folHlink"/>
                </a:solidFill>
              </a:rPr>
              <a:t>Air University: The Intellectual and Leadership Center of the Air Force</a:t>
            </a:r>
          </a:p>
        </p:txBody>
      </p:sp>
      <p:sp>
        <p:nvSpPr>
          <p:cNvPr id="1074" name="Text Box 50"/>
          <p:cNvSpPr txBox="1">
            <a:spLocks noChangeArrowheads="1"/>
          </p:cNvSpPr>
          <p:nvPr userDrawn="1"/>
        </p:nvSpPr>
        <p:spPr bwMode="auto">
          <a:xfrm>
            <a:off x="3386138" y="7256463"/>
            <a:ext cx="3124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schemeClr val="folHlink"/>
                </a:solidFill>
              </a:rPr>
              <a:t>Integrity - Service - Excellence</a:t>
            </a:r>
            <a:endParaRPr lang="en-US" sz="1600" i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+mj-lt"/>
          <a:ea typeface="+mj-ea"/>
          <a:cs typeface="+mj-cs"/>
        </a:defRPr>
      </a:lvl1pPr>
      <a:lvl2pPr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2pPr>
      <a:lvl3pPr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3pPr>
      <a:lvl4pPr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4pPr>
      <a:lvl5pPr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5pPr>
      <a:lvl6pPr marL="457200"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6pPr>
      <a:lvl7pPr marL="914400"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7pPr>
      <a:lvl8pPr marL="1371600"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8pPr>
      <a:lvl9pPr marL="1828800" algn="ctr" defTabSz="10033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folHlink"/>
          </a:solidFill>
          <a:latin typeface="Arial" charset="0"/>
        </a:defRPr>
      </a:lvl9pPr>
    </p:titleStyle>
    <p:bodyStyle>
      <a:lvl1pPr marL="376238" indent="-376238" algn="l" defTabSz="1003300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14388" indent="-312738" algn="l" defTabSz="10033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2pPr>
      <a:lvl3pPr marL="1254125" indent="-250825" algn="l" defTabSz="10033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755775" indent="-250825" algn="l" defTabSz="1003300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257425" indent="-250825" algn="l" defTabSz="10033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714625" indent="-250825" algn="l" defTabSz="10033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71825" indent="-250825" algn="l" defTabSz="10033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629025" indent="-250825" algn="l" defTabSz="10033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86225" indent="-250825" algn="l" defTabSz="10033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://upload.wikimedia.org/wikipedia/en/8/8a/Royal_Airforce_Badge.png" TargetMode="External"/><Relationship Id="rId4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a/B-25s_in_New_Guinea.jpg" TargetMode="External"/><Relationship Id="rId7" Type="http://schemas.openxmlformats.org/officeDocument/2006/relationships/image" Target="../media/image56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5/5a/Convair_B-36_Peacemaker.jpg" TargetMode="External"/><Relationship Id="rId5" Type="http://schemas.openxmlformats.org/officeDocument/2006/relationships/image" Target="../media/image55.emf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2114550" y="0"/>
            <a:ext cx="5886450" cy="1028700"/>
          </a:xfrm>
        </p:spPr>
        <p:txBody>
          <a:bodyPr/>
          <a:lstStyle/>
          <a:p>
            <a:r>
              <a:rPr lang="en-US" smtClean="0"/>
              <a:t>MAFB Heritage 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23863" y="1716088"/>
            <a:ext cx="8643937" cy="4951412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pPr algn="ctr">
              <a:spcBef>
                <a:spcPts val="600"/>
              </a:spcBef>
              <a:buFontTx/>
              <a:buNone/>
            </a:pPr>
            <a:r>
              <a:rPr lang="en-US" sz="4800" b="1" smtClean="0"/>
              <a:t>A Brief History of Maxwell/Gunter AFB</a:t>
            </a:r>
            <a:endParaRPr lang="en-US" sz="2000" b="1" smtClean="0"/>
          </a:p>
          <a:p>
            <a:pPr>
              <a:buFontTx/>
              <a:buNone/>
            </a:pPr>
            <a:endParaRPr lang="en-US" sz="3600" b="1" smtClean="0"/>
          </a:p>
          <a:p>
            <a:pPr>
              <a:buFontTx/>
              <a:buNone/>
            </a:pPr>
            <a:r>
              <a:rPr lang="en-US" sz="3600" b="1" smtClean="0"/>
              <a:t>					</a:t>
            </a:r>
            <a:r>
              <a:rPr lang="en-US" sz="3200" b="1" smtClean="0"/>
              <a:t>Dr. Silvano Wueschner</a:t>
            </a:r>
          </a:p>
          <a:p>
            <a:pPr>
              <a:buFontTx/>
              <a:buNone/>
            </a:pPr>
            <a:r>
              <a:rPr lang="en-US" sz="3200" b="1" smtClean="0"/>
              <a:t>					AU Office of History</a:t>
            </a:r>
          </a:p>
          <a:p>
            <a:pPr algn="ctr">
              <a:buFontTx/>
              <a:buNone/>
            </a:pPr>
            <a:r>
              <a:rPr lang="en-US" sz="3600" b="1" smtClean="0"/>
              <a:t>				</a:t>
            </a:r>
          </a:p>
          <a:p>
            <a:pPr algn="ctr">
              <a:buFontTx/>
              <a:buNone/>
            </a:pPr>
            <a:endParaRPr lang="en-US" sz="3600" b="1" smtClean="0"/>
          </a:p>
          <a:p>
            <a:pPr algn="ctr">
              <a:buFontTx/>
              <a:buNone/>
            </a:pPr>
            <a:endParaRPr lang="en-US" sz="3200" b="1" smtClean="0"/>
          </a:p>
          <a:p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23863" y="1716088"/>
            <a:ext cx="4614862" cy="4554537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b="1" smtClean="0"/>
              <a:t>In late February 1910, </a:t>
            </a:r>
          </a:p>
          <a:p>
            <a:pPr>
              <a:buFontTx/>
              <a:buNone/>
            </a:pPr>
            <a:r>
              <a:rPr lang="en-US" sz="3200" b="1" smtClean="0"/>
              <a:t>two brothers came to</a:t>
            </a:r>
          </a:p>
          <a:p>
            <a:pPr>
              <a:buFontTx/>
              <a:buNone/>
            </a:pPr>
            <a:r>
              <a:rPr lang="en-US" sz="3200" b="1" smtClean="0"/>
              <a:t>Montgomery.  They</a:t>
            </a:r>
          </a:p>
          <a:p>
            <a:pPr>
              <a:buFontTx/>
              <a:buNone/>
            </a:pPr>
            <a:r>
              <a:rPr lang="en-US" sz="3200" b="1" smtClean="0"/>
              <a:t>wanted to open a</a:t>
            </a:r>
          </a:p>
          <a:p>
            <a:pPr>
              <a:buFontTx/>
              <a:buNone/>
            </a:pPr>
            <a:r>
              <a:rPr lang="en-US" sz="3200" b="1" smtClean="0"/>
              <a:t>school…</a:t>
            </a:r>
          </a:p>
        </p:txBody>
      </p:sp>
      <p:pic>
        <p:nvPicPr>
          <p:cNvPr id="4100" name="Picture 2" descr="X:\AU_HO\AUHO Cully\New Folder\N63936_WRIGHT_B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3025" y="1501775"/>
            <a:ext cx="3965575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71488" y="1716088"/>
            <a:ext cx="9120187" cy="5141912"/>
          </a:xfrm>
        </p:spPr>
        <p:txBody>
          <a:bodyPr/>
          <a:lstStyle/>
          <a:p>
            <a:pPr>
              <a:buFontTx/>
              <a:buNone/>
            </a:pPr>
            <a:r>
              <a:rPr lang="en-US" b="1" smtClean="0"/>
              <a:t>The Wright Flying School was</a:t>
            </a:r>
          </a:p>
          <a:p>
            <a:pPr>
              <a:buFontTx/>
              <a:buNone/>
            </a:pPr>
            <a:r>
              <a:rPr lang="en-US" b="1" smtClean="0"/>
              <a:t>The 1</a:t>
            </a:r>
            <a:r>
              <a:rPr lang="en-US" b="1" baseline="30000" smtClean="0"/>
              <a:t>st</a:t>
            </a:r>
            <a:r>
              <a:rPr lang="en-US" b="1" smtClean="0"/>
              <a:t> of its kind in the U.S.</a:t>
            </a:r>
          </a:p>
        </p:txBody>
      </p:sp>
      <p:pic>
        <p:nvPicPr>
          <p:cNvPr id="5124" name="Picture 2" descr="X:\AU_HO\AUHO Cully\New Folder\scan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825" y="1409700"/>
            <a:ext cx="3505200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" descr="X:\AU_HO\AUHO Cully\New Folder\scan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3152775"/>
            <a:ext cx="5729288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6267450" y="4400550"/>
            <a:ext cx="31146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And Montgomery</a:t>
            </a:r>
          </a:p>
          <a:p>
            <a:r>
              <a:rPr lang="en-US" b="1"/>
              <a:t>land owners and merchants made</a:t>
            </a:r>
          </a:p>
          <a:p>
            <a:r>
              <a:rPr lang="en-US" b="1"/>
              <a:t>that possible…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3863" y="1716088"/>
            <a:ext cx="9244012" cy="4554537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Montgomerians donated the land, built a hangar,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and then extended the city’s trolley line to reach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school  – today it’s the site of the Maxwell Ops Bldg. </a:t>
            </a:r>
          </a:p>
        </p:txBody>
      </p:sp>
      <p:pic>
        <p:nvPicPr>
          <p:cNvPr id="6148" name="Picture 2" descr="C:\Documents and Settings\george.cully\My Documents\River Region\scan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3468688"/>
            <a:ext cx="5619750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 descr="X:\AU_HO\AUHO Cully\New Folder\sc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1288" y="3209925"/>
            <a:ext cx="3005137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23863" y="1716088"/>
            <a:ext cx="8901112" cy="4554537"/>
          </a:xfrm>
        </p:spPr>
        <p:txBody>
          <a:bodyPr/>
          <a:lstStyle/>
          <a:p>
            <a:pPr>
              <a:buFontTx/>
              <a:buNone/>
            </a:pPr>
            <a:r>
              <a:rPr lang="en-US" b="1" smtClean="0"/>
              <a:t>During World War I, the former Wright Flying Field</a:t>
            </a:r>
          </a:p>
          <a:p>
            <a:pPr>
              <a:buFontTx/>
              <a:buNone/>
            </a:pPr>
            <a:r>
              <a:rPr lang="en-US" b="1" smtClean="0"/>
              <a:t>became ‘Aircraft and Engine Repair Depot No. 3’.</a:t>
            </a:r>
          </a:p>
          <a:p>
            <a:pPr>
              <a:buFontTx/>
              <a:buNone/>
            </a:pPr>
            <a:r>
              <a:rPr lang="en-US" b="1" smtClean="0"/>
              <a:t>It supported six </a:t>
            </a:r>
          </a:p>
          <a:p>
            <a:pPr>
              <a:buFontTx/>
              <a:buNone/>
            </a:pPr>
            <a:r>
              <a:rPr lang="en-US" b="1" smtClean="0"/>
              <a:t>training airfields </a:t>
            </a:r>
          </a:p>
          <a:p>
            <a:pPr>
              <a:buFontTx/>
              <a:buNone/>
            </a:pPr>
            <a:r>
              <a:rPr lang="en-US" b="1" smtClean="0"/>
              <a:t>in the Southeastern</a:t>
            </a:r>
          </a:p>
          <a:p>
            <a:pPr>
              <a:buFontTx/>
              <a:buNone/>
            </a:pPr>
            <a:r>
              <a:rPr lang="en-US" b="1" smtClean="0"/>
              <a:t>U.S., including </a:t>
            </a:r>
          </a:p>
          <a:p>
            <a:pPr>
              <a:buFontTx/>
              <a:buNone/>
            </a:pPr>
            <a:r>
              <a:rPr lang="en-US" b="1" smtClean="0"/>
              <a:t>Taylor Field, near</a:t>
            </a:r>
          </a:p>
          <a:p>
            <a:pPr>
              <a:buFontTx/>
              <a:buNone/>
            </a:pPr>
            <a:r>
              <a:rPr lang="en-US" b="1" smtClean="0"/>
              <a:t>today’s Pike Road.</a:t>
            </a:r>
          </a:p>
        </p:txBody>
      </p:sp>
      <p:pic>
        <p:nvPicPr>
          <p:cNvPr id="7172" name="Picture 3" descr="X:\AU_HO\AUHO Cully\New Folder\scan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9563" y="2905125"/>
            <a:ext cx="5121275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8195" name="Picture 2" descr="X:\AU_HO\AUHO Cully\New Folder\scan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8125" y="1562100"/>
            <a:ext cx="9515475" cy="5514975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352425" y="1447800"/>
            <a:ext cx="3810000" cy="954107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FF0000"/>
                </a:solidFill>
              </a:rPr>
              <a:t>Aircraft Repair Depot Montgomery, 1919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smtClean="0">
                <a:solidFill>
                  <a:srgbClr val="3333FF"/>
                </a:solidFill>
              </a:rPr>
              <a:t>The facility was named</a:t>
            </a:r>
          </a:p>
          <a:p>
            <a:pPr>
              <a:buFontTx/>
              <a:buNone/>
            </a:pPr>
            <a:r>
              <a:rPr lang="en-US" b="1" smtClean="0">
                <a:solidFill>
                  <a:srgbClr val="3333FF"/>
                </a:solidFill>
              </a:rPr>
              <a:t>Maxwell Field in 1922 in</a:t>
            </a:r>
          </a:p>
          <a:p>
            <a:pPr>
              <a:buFontTx/>
              <a:buNone/>
            </a:pPr>
            <a:r>
              <a:rPr lang="en-US" b="1" smtClean="0">
                <a:solidFill>
                  <a:srgbClr val="3333FF"/>
                </a:solidFill>
              </a:rPr>
              <a:t>honor of 2Lt. William C.</a:t>
            </a:r>
          </a:p>
          <a:p>
            <a:pPr>
              <a:buFontTx/>
              <a:buNone/>
            </a:pPr>
            <a:r>
              <a:rPr lang="en-US" b="1" smtClean="0">
                <a:solidFill>
                  <a:srgbClr val="3333FF"/>
                </a:solidFill>
              </a:rPr>
              <a:t>Maxwell (1892-1920).  </a:t>
            </a:r>
          </a:p>
        </p:txBody>
      </p:sp>
      <p:pic>
        <p:nvPicPr>
          <p:cNvPr id="9220" name="Picture 2" descr="X:\AU_HO\AUHO Cully\New Folder\Lt Maxw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6350" y="1657350"/>
            <a:ext cx="42068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3" descr="X:\AU_HO\AUHO Cully\New Folder\Lt maxwe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400" y="3886200"/>
            <a:ext cx="454025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Work hard, play hard…</a:t>
            </a:r>
          </a:p>
        </p:txBody>
      </p:sp>
      <p:pic>
        <p:nvPicPr>
          <p:cNvPr id="10244" name="Picture 3" descr="X:\AU_HO\AUHO Cully\New Folder\scan0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025" y="3459163"/>
            <a:ext cx="495935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" descr="X:\AU_HO\AUHO Cully\New Folder\scan0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75" y="1701800"/>
            <a:ext cx="4618038" cy="299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11267" name="Picture 5" descr="C:\Documents and Settings\george.cully\My Documents\My Pictures\Lister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8913" y="1309688"/>
            <a:ext cx="4513262" cy="528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 descr="C:\Documents and Settings\george.cully\My Documents\My Pictures\Lister-1.jpg"/>
          <p:cNvPicPr>
            <a:picLocks noChangeAspect="1" noChangeArrowheads="1"/>
          </p:cNvPicPr>
          <p:nvPr/>
        </p:nvPicPr>
        <p:blipFill>
          <a:blip r:embed="rId3" cstate="print"/>
          <a:srcRect t="14854" r="38947" b="2721"/>
          <a:stretch>
            <a:fillRect/>
          </a:stretch>
        </p:blipFill>
        <p:spPr bwMode="auto">
          <a:xfrm>
            <a:off x="647700" y="1266825"/>
            <a:ext cx="48768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1381125" y="5676900"/>
            <a:ext cx="5876925" cy="1912938"/>
          </a:xfrm>
          <a:solidFill>
            <a:schemeClr val="accent2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sz="3200" b="1" smtClean="0">
                <a:solidFill>
                  <a:srgbClr val="FFFF00"/>
                </a:solidFill>
              </a:rPr>
              <a:t>J. Lister Hill (1894-1984)</a:t>
            </a:r>
          </a:p>
          <a:p>
            <a:pPr algn="ctr">
              <a:buFontTx/>
              <a:buNone/>
            </a:pPr>
            <a:r>
              <a:rPr lang="en-US" b="1" smtClean="0">
                <a:solidFill>
                  <a:srgbClr val="FFFF00"/>
                </a:solidFill>
              </a:rPr>
              <a:t>“Godfather” of Maxwell</a:t>
            </a:r>
          </a:p>
          <a:p>
            <a:pPr algn="ctr">
              <a:buFontTx/>
              <a:buNone/>
            </a:pPr>
            <a:r>
              <a:rPr lang="en-US" sz="2400" b="1" smtClean="0">
                <a:solidFill>
                  <a:srgbClr val="FFFF00"/>
                </a:solidFill>
              </a:rPr>
              <a:t>U.S. Rep., 2</a:t>
            </a:r>
            <a:r>
              <a:rPr lang="en-US" sz="2400" b="1" baseline="30000" smtClean="0">
                <a:solidFill>
                  <a:srgbClr val="FFFF00"/>
                </a:solidFill>
              </a:rPr>
              <a:t>nd</a:t>
            </a:r>
            <a:r>
              <a:rPr lang="en-US" sz="2400" b="1" smtClean="0">
                <a:solidFill>
                  <a:srgbClr val="FFFF00"/>
                </a:solidFill>
              </a:rPr>
              <a:t> Dist, 1923-1938    </a:t>
            </a:r>
          </a:p>
          <a:p>
            <a:pPr>
              <a:buFontTx/>
              <a:buNone/>
            </a:pPr>
            <a:r>
              <a:rPr lang="en-US" sz="2400" b="1" smtClean="0">
                <a:solidFill>
                  <a:srgbClr val="FFFF00"/>
                </a:solidFill>
              </a:rPr>
              <a:t>    U.S. Sen., 1938-1969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4913" y="1639888"/>
            <a:ext cx="4719637" cy="4592637"/>
          </a:xfrm>
        </p:spPr>
        <p:txBody>
          <a:bodyPr/>
          <a:lstStyle/>
          <a:p>
            <a:pPr>
              <a:buFontTx/>
              <a:buNone/>
            </a:pPr>
            <a:endParaRPr lang="en-US" b="1" smtClean="0"/>
          </a:p>
          <a:p>
            <a:pPr>
              <a:buFontTx/>
              <a:buNone/>
            </a:pPr>
            <a:endParaRPr lang="en-US" sz="3200" smtClean="0"/>
          </a:p>
        </p:txBody>
      </p:sp>
      <p:pic>
        <p:nvPicPr>
          <p:cNvPr id="12292" name="Picture 4" descr="scan0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650" y="1708150"/>
            <a:ext cx="4556125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3790950" y="4943475"/>
            <a:ext cx="5705475" cy="1384300"/>
          </a:xfrm>
          <a:prstGeom prst="rect">
            <a:avLst/>
          </a:prstGeom>
          <a:solidFill>
            <a:srgbClr val="3333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FF00"/>
                </a:solidFill>
              </a:rPr>
              <a:t>Major Walter R. Weaver, USAAC Maxwell Field Post Commander,</a:t>
            </a:r>
          </a:p>
          <a:p>
            <a:r>
              <a:rPr lang="en-US" b="1">
                <a:solidFill>
                  <a:srgbClr val="FFFF00"/>
                </a:solidFill>
              </a:rPr>
              <a:t>1927-1931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13315" name="Picture 2" descr="C:\Documents and Settings\george.cully\My Documents\My Pictures\portraits\22 Jun 27 at Day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319213"/>
            <a:ext cx="60960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Content Placeholder 2"/>
          <p:cNvSpPr>
            <a:spLocks noGrp="1"/>
          </p:cNvSpPr>
          <p:nvPr>
            <p:ph idx="1"/>
          </p:nvPr>
        </p:nvSpPr>
        <p:spPr>
          <a:xfrm>
            <a:off x="3676650" y="5362575"/>
            <a:ext cx="5819775" cy="1619250"/>
          </a:xfrm>
          <a:solidFill>
            <a:schemeClr val="accent2"/>
          </a:solidFill>
        </p:spPr>
        <p:txBody>
          <a:bodyPr/>
          <a:lstStyle/>
          <a:p>
            <a:pPr>
              <a:buFontTx/>
              <a:buNone/>
            </a:pPr>
            <a:r>
              <a:rPr lang="en-US" b="1" smtClean="0">
                <a:solidFill>
                  <a:srgbClr val="FFFF00"/>
                </a:solidFill>
              </a:rPr>
              <a:t>Major John F. Curry, USAAC</a:t>
            </a:r>
          </a:p>
          <a:p>
            <a:pPr>
              <a:buFontTx/>
              <a:buNone/>
            </a:pPr>
            <a:r>
              <a:rPr lang="en-US" b="1" smtClean="0">
                <a:solidFill>
                  <a:srgbClr val="FFFF00"/>
                </a:solidFill>
              </a:rPr>
              <a:t>Maxwell Field Post Commander,</a:t>
            </a:r>
          </a:p>
          <a:p>
            <a:pPr>
              <a:buFontTx/>
              <a:buNone/>
            </a:pPr>
            <a:r>
              <a:rPr lang="en-US" b="1" smtClean="0">
                <a:solidFill>
                  <a:srgbClr val="FFFF00"/>
                </a:solidFill>
              </a:rPr>
              <a:t>1931-1935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39" name="Picture 3" descr="X:\AU_HO\Pictorial Archives\Scanned Pictures\drawer 4B\CONSTRUCTION,1920-1921\scan0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65188" y="1716088"/>
            <a:ext cx="7588250" cy="4554537"/>
          </a:xfrm>
          <a:noFill/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1076325" y="6505575"/>
            <a:ext cx="7267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Bldg 836 – Oldest remaining bldg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61950" y="1658938"/>
            <a:ext cx="9353550" cy="1922462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b="1" smtClean="0"/>
              <a:t>In 1931, the Air Corps Tactical School moved</a:t>
            </a:r>
          </a:p>
          <a:p>
            <a:pPr>
              <a:buFontTx/>
              <a:buNone/>
            </a:pPr>
            <a:r>
              <a:rPr lang="en-US" sz="3200" b="1" smtClean="0"/>
              <a:t>to Maxwell Field, and its influence on U. S.</a:t>
            </a:r>
          </a:p>
          <a:p>
            <a:pPr>
              <a:buFontTx/>
              <a:buNone/>
            </a:pPr>
            <a:r>
              <a:rPr lang="en-US" sz="3200" b="1" smtClean="0"/>
              <a:t>air doctrine was profound…</a:t>
            </a:r>
          </a:p>
        </p:txBody>
      </p:sp>
      <p:pic>
        <p:nvPicPr>
          <p:cNvPr id="15364" name="Picture 3" descr="history_image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4124325"/>
            <a:ext cx="89916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a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9279" y="2952750"/>
            <a:ext cx="2986294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16387" name="Picture 4" descr="http://www.archives.gov/research/ww2/photos/images/ww2-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3117850"/>
            <a:ext cx="49625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Content Placeholder 2"/>
          <p:cNvSpPr>
            <a:spLocks noGrp="1"/>
          </p:cNvSpPr>
          <p:nvPr>
            <p:ph idx="1"/>
          </p:nvPr>
        </p:nvSpPr>
        <p:spPr>
          <a:xfrm>
            <a:off x="147638" y="1392238"/>
            <a:ext cx="8470900" cy="1712912"/>
          </a:xfrm>
        </p:spPr>
        <p:txBody>
          <a:bodyPr/>
          <a:lstStyle/>
          <a:p>
            <a:pPr>
              <a:buFontTx/>
              <a:buNone/>
            </a:pPr>
            <a:r>
              <a:rPr lang="en-US" b="1" smtClean="0"/>
              <a:t>The “Industrial Fabric” Theory</a:t>
            </a:r>
          </a:p>
          <a:p>
            <a:pPr>
              <a:buFontTx/>
              <a:buNone/>
            </a:pPr>
            <a:r>
              <a:rPr lang="en-US" b="1" smtClean="0"/>
              <a:t>of Precision Daylight  </a:t>
            </a:r>
          </a:p>
          <a:p>
            <a:pPr>
              <a:buFontTx/>
              <a:buNone/>
            </a:pPr>
            <a:r>
              <a:rPr lang="en-US" b="1" smtClean="0"/>
              <a:t>Bombardment by Air…</a:t>
            </a:r>
          </a:p>
          <a:p>
            <a:pPr>
              <a:buFontTx/>
              <a:buNone/>
            </a:pPr>
            <a:endParaRPr lang="en-US" sz="2400" b="1" smtClean="0"/>
          </a:p>
        </p:txBody>
      </p:sp>
      <p:pic>
        <p:nvPicPr>
          <p:cNvPr id="16389" name="Picture 2" descr="C:\Documents and Settings\george.cully\My Documents\My Pictures\Image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0263" y="1989138"/>
            <a:ext cx="4262437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5791200" y="5019675"/>
            <a:ext cx="40290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…and its advocacy.</a:t>
            </a:r>
          </a:p>
          <a:p>
            <a:endParaRPr lang="en-US" sz="1200" b="1"/>
          </a:p>
          <a:p>
            <a:r>
              <a:rPr lang="en-US" b="1"/>
              <a:t>At War’s end, 260 of 321 USAAF GOs were ACTS grads.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23863" y="1525588"/>
            <a:ext cx="8470900" cy="1989137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With the war looming in Europe, the U.S. began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to prepare for war.  The ACTS’ last class left 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1940, and Maxwell Field was greatly expanded to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become a major aircrew training base.  </a:t>
            </a:r>
          </a:p>
        </p:txBody>
      </p:sp>
      <p:pic>
        <p:nvPicPr>
          <p:cNvPr id="17412" name="Picture 13" descr="brit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4152900"/>
            <a:ext cx="54102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scan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4425" y="3378200"/>
            <a:ext cx="4875213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04800" y="1419225"/>
            <a:ext cx="8982075" cy="199072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Such was the need that Montgomery’s municipal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airport was also converted to an AAF training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and renamed Gunter Field for Montgomery’s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recently deceased mayor, William A. Gunter.</a:t>
            </a:r>
          </a:p>
          <a:p>
            <a:pPr>
              <a:buFontTx/>
              <a:buNone/>
            </a:pPr>
            <a:endParaRPr lang="en-US" b="1" smtClean="0"/>
          </a:p>
        </p:txBody>
      </p:sp>
      <p:pic>
        <p:nvPicPr>
          <p:cNvPr id="18436" name="Picture 3" descr="X:\AU_HO\AUHO Cully\Montgomery Airpo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335338"/>
            <a:ext cx="4038600" cy="3205162"/>
          </a:xfrm>
          <a:prstGeom prst="rect">
            <a:avLst/>
          </a:prstGeom>
          <a:blipFill dpi="0" rotWithShape="1">
            <a:blip r:embed="rId3" cstate="print">
              <a:alphaModFix amt="6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35842" name="Picture 2" descr="X:\AU_HO\AUHO Cully\Cade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844925"/>
            <a:ext cx="5753100" cy="3078163"/>
          </a:xfrm>
          <a:prstGeom prst="rect">
            <a:avLst/>
          </a:prstGeom>
          <a:noFill/>
          <a:ln w="6350">
            <a:solidFill>
              <a:schemeClr val="tx2"/>
            </a:solidFill>
          </a:ln>
          <a:effectLst>
            <a:outerShdw blurRad="50800" dist="50800" dir="5400000" algn="ctr" rotWithShape="0">
              <a:srgbClr val="0070C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23863" y="1371600"/>
            <a:ext cx="9377362" cy="269557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 smtClean="0"/>
              <a:t>Maxwell’s expansion put great strain on its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 smtClean="0"/>
              <a:t>housing supply, leading the City of Montgomery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 smtClean="0"/>
              <a:t>to borrow $1.5 million for an addition to Riverside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b="1" dirty="0" smtClean="0"/>
              <a:t>Heights…the first off-base housing project in the </a:t>
            </a:r>
          </a:p>
          <a:p>
            <a:pPr marL="0">
              <a:spcBef>
                <a:spcPct val="0"/>
              </a:spcBef>
              <a:buFontTx/>
              <a:buNone/>
              <a:defRPr/>
            </a:pPr>
            <a:r>
              <a:rPr lang="en-US" b="1" dirty="0" smtClean="0"/>
              <a:t>U.S. specifically built by the Federal Government for enlisted families. </a:t>
            </a:r>
          </a:p>
        </p:txBody>
      </p:sp>
      <p:pic>
        <p:nvPicPr>
          <p:cNvPr id="19460" name="Picture 5" descr="scan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5275" y="4151313"/>
            <a:ext cx="5505450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257175" y="4448175"/>
            <a:ext cx="36385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- 424 units in 85 Bldgs</a:t>
            </a:r>
          </a:p>
          <a:p>
            <a:r>
              <a:rPr lang="en-US" sz="2400">
                <a:solidFill>
                  <a:srgbClr val="FF0000"/>
                </a:solidFill>
              </a:rPr>
              <a:t>- Completed in 119 days</a:t>
            </a:r>
          </a:p>
          <a:p>
            <a:r>
              <a:rPr lang="en-US" sz="2400">
                <a:solidFill>
                  <a:srgbClr val="FF0000"/>
                </a:solidFill>
              </a:rPr>
              <a:t>- Opened on 1 Nov 1940</a:t>
            </a:r>
          </a:p>
          <a:p>
            <a:pPr>
              <a:buFontTx/>
              <a:buChar char="-"/>
            </a:pPr>
            <a:r>
              <a:rPr lang="en-US" sz="2400">
                <a:solidFill>
                  <a:srgbClr val="FF0000"/>
                </a:solidFill>
              </a:rPr>
              <a:t> Avg initial rent: $18.86</a:t>
            </a:r>
          </a:p>
          <a:p>
            <a:r>
              <a:rPr lang="en-US" sz="2400">
                <a:solidFill>
                  <a:srgbClr val="FF0000"/>
                </a:solidFill>
              </a:rPr>
              <a:t>    per month (w/utilities)</a:t>
            </a:r>
          </a:p>
          <a:p>
            <a:pPr lvl="1">
              <a:buFontTx/>
              <a:buChar char="-"/>
            </a:pPr>
            <a:endParaRPr lang="en-US" sz="2400"/>
          </a:p>
          <a:p>
            <a:endParaRPr lang="en-US" sz="2400"/>
          </a:p>
          <a:p>
            <a:endParaRPr lang="en-US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747713" y="377825"/>
            <a:ext cx="8470900" cy="688975"/>
          </a:xfrm>
        </p:spPr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20483" name="Picture 4" descr="BoxmoorMarhoffF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3743325"/>
            <a:ext cx="483711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442913" y="1504950"/>
            <a:ext cx="9082087" cy="2038350"/>
          </a:xfrm>
          <a:solidFill>
            <a:schemeClr val="bg1"/>
          </a:solidFill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In addition to training AAF aircrew and technicians,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the two bases also trained thousands of airmen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from the British Commonwealth, Free French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Nationalist Chinese air forces.</a:t>
            </a:r>
          </a:p>
        </p:txBody>
      </p:sp>
      <p:pic>
        <p:nvPicPr>
          <p:cNvPr id="20485" name="Picture 2" descr="X:\AU_HO\AUHO Cully\scan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1675" y="2876550"/>
            <a:ext cx="3516313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18075" y="4651376"/>
            <a:ext cx="1931987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File:Royal Airforce Badge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9550" y="5321300"/>
            <a:ext cx="18383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23863" y="1562100"/>
            <a:ext cx="8470900" cy="19812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With the restoration of peace, Maxwell faced 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uncertain future…until the arrival of the AAF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School in November 1945, and its reorganization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as </a:t>
            </a:r>
            <a:r>
              <a:rPr lang="en-US" b="1" smtClean="0">
                <a:solidFill>
                  <a:srgbClr val="FF0000"/>
                </a:solidFill>
              </a:rPr>
              <a:t>Air University </a:t>
            </a:r>
            <a:r>
              <a:rPr lang="en-US" b="1" smtClean="0"/>
              <a:t>in February 1946. </a:t>
            </a:r>
          </a:p>
        </p:txBody>
      </p:sp>
      <p:pic>
        <p:nvPicPr>
          <p:cNvPr id="21508" name="Picture 4" descr="X:\AU_HO\AUHO Cully\Spaatz Fairchild Schlatter Wil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3667125"/>
            <a:ext cx="4913313" cy="3162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9" name="Picture 5" descr="X:\AU_HO\AUHO Cully\Ai War C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6350" y="4735513"/>
            <a:ext cx="2409825" cy="225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10" name="Picture 8" descr="air_universit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4150" y="3057525"/>
            <a:ext cx="2771775" cy="2524125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22531" name="Picture 3" descr="X:\AU_HO\AUHO Cully\SNCO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75325" y="1497013"/>
            <a:ext cx="3865563" cy="3027362"/>
          </a:xfrm>
          <a:noFill/>
        </p:spPr>
      </p:pic>
      <p:pic>
        <p:nvPicPr>
          <p:cNvPr id="22532" name="Picture 2" descr="X:\AU_HO\AUHO Cully\Maxwell Aere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3573463"/>
            <a:ext cx="49466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276225" y="1514475"/>
            <a:ext cx="412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Over the last 60 years, Maxwell-Gunter has  expanded and evolved</a:t>
            </a:r>
            <a:r>
              <a:rPr lang="en-US"/>
              <a:t>.</a:t>
            </a:r>
          </a:p>
        </p:txBody>
      </p:sp>
      <p:pic>
        <p:nvPicPr>
          <p:cNvPr id="22534" name="Picture 5" descr="X:\AU_HO\AUHO Cully\Fairchild Libra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8" y="3005138"/>
            <a:ext cx="3176587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4" descr="X:\AU_HO\AUHO Cully\CADRE Tec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3738" y="2925763"/>
            <a:ext cx="2233612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6" descr="X:\AU_HO\Pictorial Archives\Scanned Pictures\Drawer 4C\OFFICER TRAINING SCHOOL\scan00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6300" y="4664075"/>
            <a:ext cx="32194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47650" y="1716088"/>
            <a:ext cx="3590925" cy="3332162"/>
          </a:xfrm>
        </p:spPr>
        <p:txBody>
          <a:bodyPr/>
          <a:lstStyle/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Becoming an Air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Defense Sector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Center in the 1960s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gave Gunter AFB a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big lead in what has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since become The</a:t>
            </a:r>
          </a:p>
          <a:p>
            <a:pPr marL="365125">
              <a:spcBef>
                <a:spcPct val="0"/>
              </a:spcBef>
              <a:buFontTx/>
              <a:buNone/>
            </a:pPr>
            <a:r>
              <a:rPr lang="en-US" b="1" smtClean="0"/>
              <a:t>Digital Age</a:t>
            </a:r>
          </a:p>
        </p:txBody>
      </p:sp>
      <p:pic>
        <p:nvPicPr>
          <p:cNvPr id="23556" name="Picture 4" descr="C:\Documents and Settings\wueschners\Desktop\Trivia Slide Pictures\sage_m01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0338" y="1400175"/>
            <a:ext cx="3411537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C:\Documents and Settings\wueschners\Desktop\Trivia Slide Pictures\SAGE_computer_r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5575" y="4421188"/>
            <a:ext cx="34671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4" descr="C:\Documents and Settings\wueschners\Desktop\Trivia Slide Pictures\0032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1475" y="1476375"/>
            <a:ext cx="17494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3" descr="C:\Documents and Settings\wueschners\Desktop\Trivia Slide Pictures\sage_bb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5975" y="4149725"/>
            <a:ext cx="3438525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5181600"/>
            <a:ext cx="27908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7" descr="http://www.rsis.com/rsis-corporate/RSIS/RSIS-Business/RSIS-Contracts/images/hqssg4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31038" y="2400300"/>
            <a:ext cx="161766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24579" name="Picture 4" descr="050322-F-1234P-0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86375" y="1528763"/>
            <a:ext cx="4495800" cy="3024187"/>
          </a:xfrm>
          <a:noFill/>
        </p:spPr>
      </p:pic>
      <p:pic>
        <p:nvPicPr>
          <p:cNvPr id="24580" name="Picture 2" descr="X:\AU_HO\AUHO Cully\C-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488" y="3860800"/>
            <a:ext cx="63484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http://upload.wikimedia.org/wikipedia/en/thumb/c/c5/908th_Airlift_Wing.jpg/225px-908th_Airlift_W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8350" y="1857375"/>
            <a:ext cx="2143125" cy="21050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114300" y="1647825"/>
            <a:ext cx="31337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The 908</a:t>
            </a:r>
            <a:r>
              <a:rPr lang="en-US" b="1" baseline="30000"/>
              <a:t>th</a:t>
            </a:r>
            <a:r>
              <a:rPr lang="en-US" b="1"/>
              <a:t> Airlift Wing has been a</a:t>
            </a:r>
          </a:p>
          <a:p>
            <a:r>
              <a:rPr lang="en-US" b="1"/>
              <a:t>Maxwell resident</a:t>
            </a:r>
          </a:p>
          <a:p>
            <a:r>
              <a:rPr lang="en-US" b="1"/>
              <a:t>since 1969; its</a:t>
            </a:r>
          </a:p>
          <a:p>
            <a:r>
              <a:rPr lang="en-US" b="1"/>
              <a:t>357</a:t>
            </a:r>
            <a:r>
              <a:rPr lang="en-US" b="1" baseline="30000"/>
              <a:t>th</a:t>
            </a:r>
            <a:r>
              <a:rPr lang="en-US" b="1"/>
              <a:t> Airlift Sqdn</a:t>
            </a:r>
          </a:p>
          <a:p>
            <a:r>
              <a:rPr lang="en-US" b="1"/>
              <a:t>flew B-29s in WWII. </a:t>
            </a:r>
          </a:p>
        </p:txBody>
      </p:sp>
      <p:pic>
        <p:nvPicPr>
          <p:cNvPr id="24583" name="Picture 7" descr="AAF-V-p584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150" y="4827588"/>
            <a:ext cx="27908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123825" y="1428750"/>
            <a:ext cx="36195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The 42</a:t>
            </a:r>
            <a:r>
              <a:rPr lang="en-US" b="1" baseline="30000"/>
              <a:t>nd</a:t>
            </a:r>
            <a:r>
              <a:rPr lang="en-US" b="1"/>
              <a:t> ABW came to Maxwell in 1994.</a:t>
            </a:r>
          </a:p>
          <a:p>
            <a:r>
              <a:rPr lang="en-US" b="1"/>
              <a:t>As a WWII Bomb Group, it fought in the Pacific, and as</a:t>
            </a:r>
          </a:p>
          <a:p>
            <a:r>
              <a:rPr lang="en-US" b="1"/>
              <a:t>a Bomb Wing it kept watch throughout</a:t>
            </a:r>
          </a:p>
          <a:p>
            <a:r>
              <a:rPr lang="en-US" b="1"/>
              <a:t>the Cold War.  </a:t>
            </a:r>
          </a:p>
        </p:txBody>
      </p:sp>
      <p:pic>
        <p:nvPicPr>
          <p:cNvPr id="25604" name="Picture 4" descr="C:\Documents and Settings\george.cully\My Documents\Loring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8725" y="1304925"/>
            <a:ext cx="380365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File:B-25s in New Guine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9575" y="4667250"/>
            <a:ext cx="26701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2" descr="42ABW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657975" y="1714500"/>
            <a:ext cx="2784475" cy="2616200"/>
          </a:xfrm>
        </p:spPr>
      </p:pic>
      <p:pic>
        <p:nvPicPr>
          <p:cNvPr id="25607" name="Picture 8" descr="File:Convair B-36 Peacemake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5075238"/>
            <a:ext cx="3514725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Maxwell Responds</a:t>
            </a:r>
            <a:br>
              <a:rPr lang="en-US" smtClean="0"/>
            </a:br>
            <a:r>
              <a:rPr lang="en-US" smtClean="0"/>
              <a:t>Elba, Alabama 15 Mar 29</a:t>
            </a:r>
          </a:p>
        </p:txBody>
      </p:sp>
      <p:pic>
        <p:nvPicPr>
          <p:cNvPr id="26627" name="Content Placeholder 3" descr="scan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11288" y="1771650"/>
            <a:ext cx="6978650" cy="5129213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Maxwell Personnel flew dawn to dusk air drop missions for 5 days</a:t>
            </a:r>
          </a:p>
          <a:p>
            <a:pPr lvl="1"/>
            <a:r>
              <a:rPr lang="en-US" smtClean="0"/>
              <a:t>40 planes (some coming from as far away as Langley Va.)</a:t>
            </a:r>
          </a:p>
          <a:p>
            <a:pPr lvl="1"/>
            <a:r>
              <a:rPr lang="en-US" smtClean="0"/>
              <a:t>14-20 March Maxwell Pilots </a:t>
            </a:r>
          </a:p>
          <a:p>
            <a:pPr lvl="2"/>
            <a:r>
              <a:rPr lang="en-US" smtClean="0"/>
              <a:t>flew 346 sorties</a:t>
            </a:r>
          </a:p>
          <a:p>
            <a:pPr lvl="2"/>
            <a:r>
              <a:rPr lang="en-US" smtClean="0"/>
              <a:t>Covered approximately 60,000 miles</a:t>
            </a:r>
          </a:p>
          <a:p>
            <a:pPr lvl="2"/>
            <a:r>
              <a:rPr lang="en-US" smtClean="0"/>
              <a:t>First time food and supplies airdropped by US military during a major civilian emergency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6" name="Picture 2" descr="X:\AU_HO\Pictorial Archives\Scanned Pictures\drawer 4B\FLOOD MISSION RELIEF OF 1929\scan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1601788"/>
            <a:ext cx="4551363" cy="34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 descr="X:\AU_HO\Pictorial Archives\Scanned Pictures\drawer 4B\FLOOD MISSION RELIEF OF 1929\scan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850" y="3457575"/>
            <a:ext cx="43180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0" name="Picture 2" descr="X:\AU_HO\Pictorial Archives\Scanned Pictures\drawer 4B\FLOOD MISSION RELIEF OF 1929\scan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238" y="168275"/>
            <a:ext cx="447833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 descr="X:\AU_HO\Pictorial Archives\Scanned Pictures\drawer 4B\FLOOD MISSION RELIEF OF 1929\scan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0613" y="252413"/>
            <a:ext cx="4733925" cy="337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4" descr="X:\AU_HO\Pictorial Archives\Scanned Pictures\drawer 4B\FLOOD MISSION RELIEF OF 1929\scan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7613" y="3622675"/>
            <a:ext cx="5516562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Box 6"/>
          <p:cNvSpPr txBox="1">
            <a:spLocks noChangeArrowheads="1"/>
          </p:cNvSpPr>
          <p:nvPr/>
        </p:nvSpPr>
        <p:spPr bwMode="auto">
          <a:xfrm>
            <a:off x="428625" y="4067175"/>
            <a:ext cx="3171825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319" tIns="50159" rIns="100319" bIns="50159">
            <a:spAutoFit/>
          </a:bodyPr>
          <a:lstStyle/>
          <a:p>
            <a:r>
              <a:rPr lang="en-US"/>
              <a:t>Outboard motor attached to bomb rack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98475" y="0"/>
            <a:ext cx="8969375" cy="1265238"/>
          </a:xfrm>
        </p:spPr>
        <p:txBody>
          <a:bodyPr/>
          <a:lstStyle/>
          <a:p>
            <a:r>
              <a:rPr lang="en-US" smtClean="0"/>
              <a:t>Maxwell continues to respond</a:t>
            </a:r>
          </a:p>
        </p:txBody>
      </p:sp>
      <p:pic>
        <p:nvPicPr>
          <p:cNvPr id="30723" name="Picture 2" descr="X:\AU_HO\Pictorial Archives\Scanned Pictures\Hurricane Ivan\Overall 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5" y="2782888"/>
            <a:ext cx="440213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15925" y="1349375"/>
            <a:ext cx="3570288" cy="5313363"/>
          </a:xfrm>
        </p:spPr>
        <p:txBody>
          <a:bodyPr/>
          <a:lstStyle/>
          <a:p>
            <a:r>
              <a:rPr lang="en-US" sz="3900" smtClean="0"/>
              <a:t>Hurricane Ivan</a:t>
            </a:r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30725" name="Picture 4" descr="X:\AU_HO\Pictorial Archives\Scanned Pictures\Hurricane Ivan\Fem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163" y="1685925"/>
            <a:ext cx="405765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X:\AU_HO\Pictorial Archives\Scanned Pictures\Hurricane Ivan\Sep194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5713" y="5122863"/>
            <a:ext cx="39655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76238" y="1323975"/>
            <a:ext cx="8470900" cy="122872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MAFB is a FEMA regional staging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area for disaster prep &amp; relief…</a:t>
            </a:r>
          </a:p>
        </p:txBody>
      </p:sp>
      <p:pic>
        <p:nvPicPr>
          <p:cNvPr id="31748" name="Picture 2" descr="X:\AU_HO\AUHO Cully\New Folder\Iv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324100"/>
            <a:ext cx="561975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X:\AU_HO\AUHO Cully\New Folder\Katrin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1738" y="1562100"/>
            <a:ext cx="3443287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4" descr="X:\AU_HO\AUHO Cully\New Folder\Katrin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8000" y="4029075"/>
            <a:ext cx="3956050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523875" y="2438400"/>
            <a:ext cx="41814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Relief Stores for Hurricane Ivan, 2004</a:t>
            </a:r>
          </a:p>
        </p:txBody>
      </p:sp>
      <p:sp>
        <p:nvSpPr>
          <p:cNvPr id="31752" name="TextBox 10"/>
          <p:cNvSpPr txBox="1">
            <a:spLocks noChangeArrowheads="1"/>
          </p:cNvSpPr>
          <p:nvPr/>
        </p:nvSpPr>
        <p:spPr bwMode="auto">
          <a:xfrm>
            <a:off x="4257675" y="6467475"/>
            <a:ext cx="3533775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Katrina Evacuees, 2005</a:t>
            </a:r>
          </a:p>
        </p:txBody>
      </p:sp>
      <p:pic>
        <p:nvPicPr>
          <p:cNvPr id="31753" name="Picture 9" descr="X:\AU_HO\Pictorial Archives\Scanned Pictures\Hurricane Katrina\DSCN80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70513"/>
            <a:ext cx="2417763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-12700"/>
            <a:ext cx="20320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319" tIns="50159" rIns="100319" bIns="50159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1577975" y="1771650"/>
          <a:ext cx="6970713" cy="5400675"/>
        </p:xfrm>
        <a:graphic>
          <a:graphicData uri="http://schemas.openxmlformats.org/presentationml/2006/ole">
            <p:oleObj spid="_x0000_s1026" name="Slide" r:id="rId3" imgW="4649753" imgH="3540089" progId="PowerPoint.Slide.8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98475" y="0"/>
            <a:ext cx="8969375" cy="1265238"/>
          </a:xfrm>
        </p:spPr>
        <p:txBody>
          <a:bodyPr/>
          <a:lstStyle/>
          <a:p>
            <a:r>
              <a:rPr lang="en-US" smtClean="0"/>
              <a:t>Katrina</a:t>
            </a:r>
          </a:p>
        </p:txBody>
      </p:sp>
      <p:pic>
        <p:nvPicPr>
          <p:cNvPr id="32771" name="Picture 2" descr="X:\AU_HO\Pictorial Archives\Scanned Pictures\Hurricane Katrina\DSCN8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81100"/>
            <a:ext cx="4259263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3" descr="X:\AU_HO\Pictorial Archives\Scanned Pictures\Hurricane Katrina\DSCN8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0" y="1096963"/>
            <a:ext cx="4319588" cy="328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X:\AU_HO\Pictorial Archives\Scanned Pictures\Hurricane Katrina\DSCN81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7538"/>
            <a:ext cx="41529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 descr="X:\AU_HO\Pictorial Archives\Scanned Pictures\Hurricane Katrina\DSCN85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5450" y="4384675"/>
            <a:ext cx="3903663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Katrina</a:t>
            </a:r>
          </a:p>
        </p:txBody>
      </p:sp>
      <p:pic>
        <p:nvPicPr>
          <p:cNvPr id="33795" name="Picture 2" descr="X:\AU_HO\Pictorial Archives\Scanned Pictures\Hurricane Katrina\DSCN8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263" y="1433513"/>
            <a:ext cx="37655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3" descr="X:\AU_HO\Pictorial Archives\Scanned Pictures\Hurricane Katrina\DSCN84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0613" y="1433513"/>
            <a:ext cx="3792537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4" descr="X:\AU_HO\Pictorial Archives\Scanned Pictures\Hurricane Katrina\DSCN84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263" y="4468813"/>
            <a:ext cx="3765550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X:\AU_HO\Pictorial Archives\Scanned Pictures\Hurricane Katrina\DSCN84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613" y="4468813"/>
            <a:ext cx="3763962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249238" y="168275"/>
            <a:ext cx="9218612" cy="1349375"/>
          </a:xfrm>
        </p:spPr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Hurricane Katrina Evacuees</a:t>
            </a:r>
            <a:r>
              <a:rPr lang="en-US" sz="53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300" smtClean="0">
                <a:latin typeface="Times New Roman" pitchFamily="18" charset="0"/>
                <a:cs typeface="Times New Roman" pitchFamily="18" charset="0"/>
              </a:rPr>
            </a:br>
            <a:endParaRPr lang="en-US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76450" y="1096963"/>
          <a:ext cx="5481480" cy="4851969"/>
        </p:xfrm>
        <a:graphic>
          <a:graphicData uri="http://schemas.openxmlformats.org/drawingml/2006/table">
            <a:tbl>
              <a:tblPr/>
              <a:tblGrid>
                <a:gridCol w="2596490"/>
                <a:gridCol w="1442495"/>
                <a:gridCol w="1442495"/>
              </a:tblGrid>
              <a:tr h="688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 dirty="0">
                        <a:latin typeface="Times New Roman"/>
                        <a:ea typeface="Times New Roman"/>
                      </a:endParaRP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Times New Roman"/>
                          <a:ea typeface="Times New Roman"/>
                        </a:rPr>
                        <a:t>Sep 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Times New Roman"/>
                          <a:ea typeface="Times New Roman"/>
                        </a:rPr>
                        <a:t>0800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latin typeface="Times New Roman"/>
                          <a:ea typeface="Times New Roman"/>
                        </a:rPr>
                        <a:t>Sep 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latin typeface="Times New Roman"/>
                          <a:ea typeface="Times New Roman"/>
                        </a:rPr>
                        <a:t>1430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Total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681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979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Active Duty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167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246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Retired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66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Reserve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Army Nat Grd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Dependents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385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565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Civilians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44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FEMA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54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54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Army COE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1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Pets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22635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Source:  CAT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Briefings, 42 ABW, “Hurricane Katrina,” 3-5 Sep 05.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74747" marR="74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5844" name="Picture 2" descr="C:\Users\Meadows\Pictures\Dom Rep\Keepers\DSC_1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1025" y="0"/>
            <a:ext cx="11241088" cy="758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05175" y="6867525"/>
            <a:ext cx="462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Haiti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23863" y="1716088"/>
            <a:ext cx="8910637" cy="1122362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But stay alert.  Be ready -- natural disasters aren’t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b="1" smtClean="0"/>
              <a:t>just a coastal problem…</a:t>
            </a:r>
          </a:p>
        </p:txBody>
      </p:sp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6581775" y="6019800"/>
            <a:ext cx="2371725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Prattville, 2008</a:t>
            </a:r>
          </a:p>
        </p:txBody>
      </p:sp>
      <p:pic>
        <p:nvPicPr>
          <p:cNvPr id="36869" name="Picture 2" descr="X:\AU_HO\AUHO Cully\New Folder\Prattvill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" y="3048000"/>
            <a:ext cx="4881563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" descr="X:\AU_HO\AUHO Cully\New Folder\Prattvill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374900"/>
            <a:ext cx="4686300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MAFB Heritage, Cont’d</a:t>
            </a:r>
          </a:p>
        </p:txBody>
      </p:sp>
      <p:pic>
        <p:nvPicPr>
          <p:cNvPr id="37891" name="Picture 3" descr="C:\Documents and Settings\george.cully\My Documents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0" y="1976438"/>
            <a:ext cx="4438650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2" descr="C:\Documents and Settings\george.cully\My Documents\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4325" y="3168650"/>
            <a:ext cx="5172075" cy="3878263"/>
          </a:xfrm>
          <a:noFill/>
        </p:spPr>
      </p:pic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323850" y="1419225"/>
            <a:ext cx="89820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MAFB </a:t>
            </a:r>
            <a:r>
              <a:rPr lang="en-US" b="1" i="1">
                <a:solidFill>
                  <a:srgbClr val="FF0000"/>
                </a:solidFill>
              </a:rPr>
              <a:t>has always been </a:t>
            </a:r>
            <a:r>
              <a:rPr lang="en-US" b="1"/>
              <a:t>the Intellectual and </a:t>
            </a:r>
          </a:p>
          <a:p>
            <a:r>
              <a:rPr lang="en-US" b="1"/>
              <a:t>Leadership Center of the</a:t>
            </a:r>
          </a:p>
          <a:p>
            <a:r>
              <a:rPr lang="en-US" b="1"/>
              <a:t>United States Air Force… </a:t>
            </a:r>
          </a:p>
        </p:txBody>
      </p:sp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5695950" y="5676900"/>
            <a:ext cx="39338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…</a:t>
            </a:r>
            <a:r>
              <a:rPr lang="en-US" b="1">
                <a:solidFill>
                  <a:srgbClr val="0066FF"/>
                </a:solidFill>
              </a:rPr>
              <a:t>Welcome to the   Maxwell-Gunter team!</a:t>
            </a:r>
            <a:endParaRPr lang="en-US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7195</TotalTime>
  <Words>849</Words>
  <Application>Microsoft Office PowerPoint</Application>
  <PresentationFormat>Custom</PresentationFormat>
  <Paragraphs>191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Times New Roman</vt:lpstr>
      <vt:lpstr>Default Design</vt:lpstr>
      <vt:lpstr>Microsoft Office PowerPoint 97-2003 Slide</vt:lpstr>
      <vt:lpstr>MAFB Heritage 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Slide 12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MAFB Heritage, Cont’d</vt:lpstr>
      <vt:lpstr>Maxwell Responds Elba, Alabama 15 Mar 29</vt:lpstr>
      <vt:lpstr>Slide 25</vt:lpstr>
      <vt:lpstr>Slide 26</vt:lpstr>
      <vt:lpstr>Slide 27</vt:lpstr>
      <vt:lpstr>Maxwell continues to respond</vt:lpstr>
      <vt:lpstr>MAFB Heritage, Cont’d</vt:lpstr>
      <vt:lpstr>Slide 30</vt:lpstr>
      <vt:lpstr>Katrina</vt:lpstr>
      <vt:lpstr>Katrina</vt:lpstr>
      <vt:lpstr>Hurricane Katrina Evacuees </vt:lpstr>
      <vt:lpstr>Slide 34</vt:lpstr>
      <vt:lpstr>MAFB Heritage, Cont’d</vt:lpstr>
      <vt:lpstr>MAFB Heritage, Cont’d</vt:lpstr>
    </vt:vector>
  </TitlesOfParts>
  <Company>U.S. AIR FORCE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CONOPS Elements</dc:title>
  <dc:creator>norrisnp</dc:creator>
  <cp:lastModifiedBy>Silvano.Wueschner</cp:lastModifiedBy>
  <cp:revision>569</cp:revision>
  <cp:lastPrinted>2001-11-30T20:20:15Z</cp:lastPrinted>
  <dcterms:created xsi:type="dcterms:W3CDTF">2001-11-13T18:01:33Z</dcterms:created>
  <dcterms:modified xsi:type="dcterms:W3CDTF">2010-10-08T19:02:10Z</dcterms:modified>
</cp:coreProperties>
</file>