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85" r:id="rId4"/>
    <p:sldId id="279" r:id="rId5"/>
    <p:sldId id="257" r:id="rId6"/>
    <p:sldId id="286" r:id="rId7"/>
    <p:sldId id="259" r:id="rId8"/>
    <p:sldId id="261" r:id="rId9"/>
    <p:sldId id="271" r:id="rId10"/>
    <p:sldId id="284" r:id="rId11"/>
    <p:sldId id="272" r:id="rId12"/>
    <p:sldId id="273" r:id="rId13"/>
    <p:sldId id="264" r:id="rId14"/>
    <p:sldId id="263" r:id="rId15"/>
    <p:sldId id="262" r:id="rId16"/>
    <p:sldId id="265" r:id="rId17"/>
    <p:sldId id="266" r:id="rId18"/>
    <p:sldId id="267" r:id="rId19"/>
    <p:sldId id="268" r:id="rId20"/>
    <p:sldId id="269" r:id="rId21"/>
    <p:sldId id="276" r:id="rId22"/>
    <p:sldId id="278" r:id="rId23"/>
    <p:sldId id="277" r:id="rId24"/>
    <p:sldId id="280" r:id="rId25"/>
    <p:sldId id="281" r:id="rId26"/>
    <p:sldId id="282" r:id="rId27"/>
    <p:sldId id="283" r:id="rId28"/>
    <p:sldId id="270" r:id="rId29"/>
    <p:sldId id="258" r:id="rId30"/>
    <p:sldId id="27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49" d="100"/>
          <a:sy n="49" d="100"/>
        </p:scale>
        <p:origin x="66" y="11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98C2D33-5343-4A54-8B40-1EF29C4629B4}"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717324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C2D33-5343-4A54-8B40-1EF29C4629B4}"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492745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8C2D33-5343-4A54-8B40-1EF29C4629B4}"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409851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8C2D33-5343-4A54-8B40-1EF29C4629B4}"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3069569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8C2D33-5343-4A54-8B40-1EF29C4629B4}" type="datetimeFigureOut">
              <a:rPr lang="en-US" smtClean="0"/>
              <a:t>5/18/2017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1024888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8C2D33-5343-4A54-8B40-1EF29C4629B4}" type="datetimeFigureOut">
              <a:rPr lang="en-US" smtClean="0"/>
              <a:t>5/18/2017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202146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8C2D33-5343-4A54-8B40-1EF29C4629B4}" type="datetimeFigureOut">
              <a:rPr lang="en-US" smtClean="0"/>
              <a:t>5/18/2017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795918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8C2D33-5343-4A54-8B40-1EF29C4629B4}"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3406686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8C2D33-5343-4A54-8B40-1EF29C4629B4}"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125826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C2D33-5343-4A54-8B40-1EF29C4629B4}"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826960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C2D33-5343-4A54-8B40-1EF29C4629B4}"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D822E-3407-4E95-8019-F36461945A87}" type="slidenum">
              <a:rPr lang="en-US" smtClean="0"/>
              <a:t>‹#›</a:t>
            </a:fld>
            <a:endParaRPr lang="en-US"/>
          </a:p>
        </p:txBody>
      </p:sp>
    </p:spTree>
    <p:extLst>
      <p:ext uri="{BB962C8B-B14F-4D97-AF65-F5344CB8AC3E}">
        <p14:creationId xmlns:p14="http://schemas.microsoft.com/office/powerpoint/2010/main" val="427162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8C2D33-5343-4A54-8B40-1EF29C4629B4}" type="datetimeFigureOut">
              <a:rPr lang="en-US" smtClean="0"/>
              <a:t>5/18/2017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D822E-3407-4E95-8019-F36461945A87}" type="slidenum">
              <a:rPr lang="en-US" smtClean="0"/>
              <a:t>‹#›</a:t>
            </a:fld>
            <a:endParaRPr lang="en-US"/>
          </a:p>
        </p:txBody>
      </p:sp>
    </p:spTree>
    <p:extLst>
      <p:ext uri="{BB962C8B-B14F-4D97-AF65-F5344CB8AC3E}">
        <p14:creationId xmlns:p14="http://schemas.microsoft.com/office/powerpoint/2010/main" val="1155080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8090" y="1792905"/>
            <a:ext cx="9144000" cy="2387600"/>
          </a:xfrm>
        </p:spPr>
        <p:txBody>
          <a:bodyPr/>
          <a:lstStyle/>
          <a:p>
            <a:r>
              <a:rPr lang="en-US" dirty="0"/>
              <a:t>Neptune</a:t>
            </a:r>
          </a:p>
        </p:txBody>
      </p:sp>
      <p:sp>
        <p:nvSpPr>
          <p:cNvPr id="3" name="Subtitle 2"/>
          <p:cNvSpPr>
            <a:spLocks noGrp="1"/>
          </p:cNvSpPr>
          <p:nvPr>
            <p:ph type="subTitle" idx="1"/>
          </p:nvPr>
        </p:nvSpPr>
        <p:spPr>
          <a:xfrm>
            <a:off x="1298090" y="4180505"/>
            <a:ext cx="9144000" cy="1768230"/>
          </a:xfrm>
        </p:spPr>
        <p:txBody>
          <a:bodyPr/>
          <a:lstStyle/>
          <a:p>
            <a:r>
              <a:rPr lang="en-US" dirty="0"/>
              <a:t>Boston and Freeport</a:t>
            </a:r>
          </a:p>
          <a:p>
            <a:r>
              <a:rPr lang="en-US" dirty="0"/>
              <a:t>June 6 &amp; 7 1944</a:t>
            </a:r>
          </a:p>
        </p:txBody>
      </p:sp>
      <p:pic>
        <p:nvPicPr>
          <p:cNvPr id="6" name="Picture 5"/>
          <p:cNvPicPr>
            <a:picLocks noChangeAspect="1"/>
          </p:cNvPicPr>
          <p:nvPr/>
        </p:nvPicPr>
        <p:blipFill>
          <a:blip r:embed="rId2"/>
          <a:stretch>
            <a:fillRect/>
          </a:stretch>
        </p:blipFill>
        <p:spPr>
          <a:xfrm>
            <a:off x="3551424" y="407017"/>
            <a:ext cx="4981575" cy="2771775"/>
          </a:xfrm>
          <a:prstGeom prst="rect">
            <a:avLst/>
          </a:prstGeom>
        </p:spPr>
      </p:pic>
    </p:spTree>
    <p:extLst>
      <p:ext uri="{BB962C8B-B14F-4D97-AF65-F5344CB8AC3E}">
        <p14:creationId xmlns:p14="http://schemas.microsoft.com/office/powerpoint/2010/main" val="163521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316</a:t>
            </a:r>
            <a:r>
              <a:rPr lang="en-US" b="1" baseline="30000" dirty="0"/>
              <a:t>th</a:t>
            </a:r>
            <a:r>
              <a:rPr lang="en-US" b="1" dirty="0"/>
              <a:t> Troop Carrier Group</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09879" y="2218765"/>
            <a:ext cx="10886553" cy="3671047"/>
          </a:xfrm>
        </p:spPr>
      </p:pic>
    </p:spTree>
    <p:extLst>
      <p:ext uri="{BB962C8B-B14F-4D97-AF65-F5344CB8AC3E}">
        <p14:creationId xmlns:p14="http://schemas.microsoft.com/office/powerpoint/2010/main" val="1079248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Part of message by General Dwight D. Ei­senhower</a:t>
            </a:r>
          </a:p>
        </p:txBody>
      </p:sp>
      <p:sp>
        <p:nvSpPr>
          <p:cNvPr id="3" name="Content Placeholder 2"/>
          <p:cNvSpPr>
            <a:spLocks noGrp="1"/>
          </p:cNvSpPr>
          <p:nvPr>
            <p:ph idx="1"/>
          </p:nvPr>
        </p:nvSpPr>
        <p:spPr/>
        <p:txBody>
          <a:bodyPr>
            <a:normAutofit fontScale="92500"/>
          </a:bodyPr>
          <a:lstStyle/>
          <a:p>
            <a:pPr marL="0" indent="0">
              <a:buNone/>
            </a:pPr>
            <a:r>
              <a:rPr lang="en-US" dirty="0"/>
              <a:t>Sailors, Soldiers and Airmen of the Allied Expeditionary Force! </a:t>
            </a:r>
          </a:p>
          <a:p>
            <a:pPr marL="0" indent="0">
              <a:buNone/>
            </a:pPr>
            <a:r>
              <a:rPr lang="en-US" dirty="0"/>
              <a:t>You are about to embark upon the Great Crusade, toward which we have striven these many months. The eyes of the world are upon you. The hopes and prayers of liberty-loving people everywhere march with you .... </a:t>
            </a:r>
          </a:p>
          <a:p>
            <a:pPr marL="0" indent="0">
              <a:buNone/>
            </a:pPr>
            <a:r>
              <a:rPr lang="en-US" dirty="0"/>
              <a:t>Your task will not be an easy one. Your enemy is well trained, well equipped and battle-hardened. He will fight savagely .... </a:t>
            </a:r>
          </a:p>
          <a:p>
            <a:pPr marL="0" indent="0">
              <a:buNone/>
            </a:pPr>
            <a:r>
              <a:rPr lang="en-US" dirty="0"/>
              <a:t>I have full confidence in your courage, devotion to duty and skill. in battle. We will accept nothing less than full Victory. </a:t>
            </a:r>
          </a:p>
          <a:p>
            <a:pPr marL="0" indent="0">
              <a:buNone/>
            </a:pPr>
            <a:r>
              <a:rPr lang="en-US" dirty="0"/>
              <a:t>Good Luck! And let us all beseech the blessing of Almighty God upon this great and noble undertaking.</a:t>
            </a:r>
          </a:p>
        </p:txBody>
      </p:sp>
    </p:spTree>
    <p:extLst>
      <p:ext uri="{BB962C8B-B14F-4D97-AF65-F5344CB8AC3E}">
        <p14:creationId xmlns:p14="http://schemas.microsoft.com/office/powerpoint/2010/main" val="304512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786145" y="2078165"/>
            <a:ext cx="6619709" cy="3846258"/>
          </a:xfrm>
          <a:prstGeom prst="rect">
            <a:avLst/>
          </a:prstGeom>
        </p:spPr>
      </p:pic>
    </p:spTree>
    <p:extLst>
      <p:ext uri="{BB962C8B-B14F-4D97-AF65-F5344CB8AC3E}">
        <p14:creationId xmlns:p14="http://schemas.microsoft.com/office/powerpoint/2010/main" val="2016776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2793" y="148738"/>
            <a:ext cx="3713354" cy="562481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9819" y="148738"/>
            <a:ext cx="7903218" cy="5624813"/>
          </a:xfrm>
          <a:prstGeom prst="rect">
            <a:avLst/>
          </a:prstGeom>
        </p:spPr>
      </p:pic>
    </p:spTree>
    <p:extLst>
      <p:ext uri="{BB962C8B-B14F-4D97-AF65-F5344CB8AC3E}">
        <p14:creationId xmlns:p14="http://schemas.microsoft.com/office/powerpoint/2010/main" val="41300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397136" y="708372"/>
            <a:ext cx="11512285" cy="4218629"/>
          </a:xfrm>
          <a:prstGeom prst="rect">
            <a:avLst/>
          </a:prstGeom>
        </p:spPr>
      </p:pic>
    </p:spTree>
    <p:extLst>
      <p:ext uri="{BB962C8B-B14F-4D97-AF65-F5344CB8AC3E}">
        <p14:creationId xmlns:p14="http://schemas.microsoft.com/office/powerpoint/2010/main" val="3106849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1128197" y="365125"/>
            <a:ext cx="7693073" cy="5726463"/>
          </a:xfrm>
          <a:prstGeom prst="rect">
            <a:avLst/>
          </a:prstGeom>
        </p:spPr>
      </p:pic>
    </p:spTree>
    <p:extLst>
      <p:ext uri="{BB962C8B-B14F-4D97-AF65-F5344CB8AC3E}">
        <p14:creationId xmlns:p14="http://schemas.microsoft.com/office/powerpoint/2010/main" val="2239945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83300" y="365125"/>
            <a:ext cx="8788547" cy="6105391"/>
          </a:xfrm>
          <a:prstGeom prst="rect">
            <a:avLst/>
          </a:prstGeom>
        </p:spPr>
      </p:pic>
    </p:spTree>
    <p:extLst>
      <p:ext uri="{BB962C8B-B14F-4D97-AF65-F5344CB8AC3E}">
        <p14:creationId xmlns:p14="http://schemas.microsoft.com/office/powerpoint/2010/main" val="2488783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955664" y="2164976"/>
            <a:ext cx="4070923" cy="2756648"/>
          </a:xfrm>
        </p:spPr>
        <p:txBody>
          <a:bodyPr/>
          <a:lstStyle/>
          <a:p>
            <a:pPr marL="0" indent="0">
              <a:buNone/>
            </a:pPr>
            <a:r>
              <a:rPr lang="en-US" dirty="0"/>
              <a:t>Typical flight serials</a:t>
            </a:r>
          </a:p>
        </p:txBody>
      </p:sp>
      <p:pic>
        <p:nvPicPr>
          <p:cNvPr id="6" name="Picture 5"/>
          <p:cNvPicPr>
            <a:picLocks noChangeAspect="1"/>
          </p:cNvPicPr>
          <p:nvPr/>
        </p:nvPicPr>
        <p:blipFill>
          <a:blip r:embed="rId2"/>
          <a:stretch>
            <a:fillRect/>
          </a:stretch>
        </p:blipFill>
        <p:spPr>
          <a:xfrm>
            <a:off x="2176161" y="0"/>
            <a:ext cx="4439666" cy="6858000"/>
          </a:xfrm>
          <a:prstGeom prst="rect">
            <a:avLst/>
          </a:prstGeom>
        </p:spPr>
      </p:pic>
    </p:spTree>
    <p:extLst>
      <p:ext uri="{BB962C8B-B14F-4D97-AF65-F5344CB8AC3E}">
        <p14:creationId xmlns:p14="http://schemas.microsoft.com/office/powerpoint/2010/main" val="316552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Neptune Boston</a:t>
            </a:r>
          </a:p>
        </p:txBody>
      </p:sp>
      <p:sp>
        <p:nvSpPr>
          <p:cNvPr id="3" name="Content Placeholder 2"/>
          <p:cNvSpPr>
            <a:spLocks noGrp="1"/>
          </p:cNvSpPr>
          <p:nvPr>
            <p:ph idx="1"/>
          </p:nvPr>
        </p:nvSpPr>
        <p:spPr/>
        <p:txBody>
          <a:bodyPr/>
          <a:lstStyle/>
          <a:p>
            <a:r>
              <a:rPr lang="en-US" dirty="0"/>
              <a:t>The order specified that the mission code for the 52nd TCW was NEPTUNE­BOSTON. The 316th TCG would fly Serial Numbers 17 and 18, each with 36 planes. Its target was DZ "O" just slightly northwest of Ste. Mere </a:t>
            </a:r>
            <a:r>
              <a:rPr lang="en-US" dirty="0" err="1"/>
              <a:t>Eglise</a:t>
            </a:r>
            <a:r>
              <a:rPr lang="en-US" dirty="0"/>
              <a:t> in Normandy. The first 36 planes were to be chalk-marked: 1-36, and would drop the 2nd Battalion, 505th PIR. The other 36 planes, chalk-marked 37-72, would drop the 3rd Battalion.</a:t>
            </a:r>
          </a:p>
        </p:txBody>
      </p:sp>
    </p:spTree>
    <p:extLst>
      <p:ext uri="{BB962C8B-B14F-4D97-AF65-F5344CB8AC3E}">
        <p14:creationId xmlns:p14="http://schemas.microsoft.com/office/powerpoint/2010/main" val="4274932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142655" y="201706"/>
            <a:ext cx="9526047" cy="6131858"/>
          </a:xfrm>
          <a:prstGeom prst="rect">
            <a:avLst/>
          </a:prstGeom>
        </p:spPr>
      </p:pic>
    </p:spTree>
    <p:extLst>
      <p:ext uri="{BB962C8B-B14F-4D97-AF65-F5344CB8AC3E}">
        <p14:creationId xmlns:p14="http://schemas.microsoft.com/office/powerpoint/2010/main" val="3484816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402105" y="59018"/>
            <a:ext cx="4539810" cy="6798982"/>
          </a:xfrm>
          <a:prstGeom prst="rect">
            <a:avLst/>
          </a:prstGeom>
        </p:spPr>
      </p:pic>
    </p:spTree>
    <p:extLst>
      <p:ext uri="{BB962C8B-B14F-4D97-AF65-F5344CB8AC3E}">
        <p14:creationId xmlns:p14="http://schemas.microsoft.com/office/powerpoint/2010/main" val="3517171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3401" y="201706"/>
            <a:ext cx="5575424" cy="6656294"/>
          </a:xfrm>
          <a:prstGeom prst="rect">
            <a:avLst/>
          </a:prstGeom>
        </p:spPr>
      </p:pic>
    </p:spTree>
    <p:extLst>
      <p:ext uri="{BB962C8B-B14F-4D97-AF65-F5344CB8AC3E}">
        <p14:creationId xmlns:p14="http://schemas.microsoft.com/office/powerpoint/2010/main" val="159481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 name="Content Placeholder 9"/>
          <p:cNvPicPr>
            <a:picLocks noGrp="1" noChangeAspect="1"/>
          </p:cNvPicPr>
          <p:nvPr>
            <p:ph idx="1"/>
          </p:nvPr>
        </p:nvPicPr>
        <p:blipFill>
          <a:blip r:embed="rId2"/>
          <a:stretch>
            <a:fillRect/>
          </a:stretch>
        </p:blipFill>
        <p:spPr>
          <a:xfrm>
            <a:off x="2408854" y="0"/>
            <a:ext cx="6319567" cy="6858000"/>
          </a:xfrm>
          <a:prstGeom prst="rect">
            <a:avLst/>
          </a:prstGeom>
        </p:spPr>
      </p:pic>
    </p:spTree>
    <p:extLst>
      <p:ext uri="{BB962C8B-B14F-4D97-AF65-F5344CB8AC3E}">
        <p14:creationId xmlns:p14="http://schemas.microsoft.com/office/powerpoint/2010/main" val="825180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38200" y="238872"/>
            <a:ext cx="8316755" cy="6282952"/>
          </a:xfrm>
          <a:prstGeom prst="rect">
            <a:avLst/>
          </a:prstGeom>
        </p:spPr>
      </p:pic>
    </p:spTree>
    <p:extLst>
      <p:ext uri="{BB962C8B-B14F-4D97-AF65-F5344CB8AC3E}">
        <p14:creationId xmlns:p14="http://schemas.microsoft.com/office/powerpoint/2010/main" val="2425769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23471" y="365125"/>
            <a:ext cx="8345505" cy="6358404"/>
          </a:xfrm>
          <a:prstGeom prst="rect">
            <a:avLst/>
          </a:prstGeom>
        </p:spPr>
      </p:pic>
    </p:spTree>
    <p:extLst>
      <p:ext uri="{BB962C8B-B14F-4D97-AF65-F5344CB8AC3E}">
        <p14:creationId xmlns:p14="http://schemas.microsoft.com/office/powerpoint/2010/main" val="3577842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16603" y="215152"/>
            <a:ext cx="8232758" cy="6521823"/>
          </a:xfrm>
          <a:prstGeom prst="rect">
            <a:avLst/>
          </a:prstGeom>
        </p:spPr>
      </p:pic>
    </p:spTree>
    <p:extLst>
      <p:ext uri="{BB962C8B-B14F-4D97-AF65-F5344CB8AC3E}">
        <p14:creationId xmlns:p14="http://schemas.microsoft.com/office/powerpoint/2010/main" val="2538511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06070" y="94129"/>
            <a:ext cx="8282612" cy="6615953"/>
          </a:xfrm>
          <a:prstGeom prst="rect">
            <a:avLst/>
          </a:prstGeom>
        </p:spPr>
      </p:pic>
    </p:spTree>
    <p:extLst>
      <p:ext uri="{BB962C8B-B14F-4D97-AF65-F5344CB8AC3E}">
        <p14:creationId xmlns:p14="http://schemas.microsoft.com/office/powerpoint/2010/main" val="1680190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87706" y="31570"/>
            <a:ext cx="6082678" cy="6691959"/>
          </a:xfrm>
          <a:prstGeom prst="rect">
            <a:avLst/>
          </a:prstGeom>
        </p:spPr>
      </p:pic>
    </p:spTree>
    <p:extLst>
      <p:ext uri="{BB962C8B-B14F-4D97-AF65-F5344CB8AC3E}">
        <p14:creationId xmlns:p14="http://schemas.microsoft.com/office/powerpoint/2010/main" val="3373623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2837329" y="37320"/>
            <a:ext cx="5507598" cy="6699656"/>
          </a:xfrm>
          <a:prstGeom prst="rect">
            <a:avLst/>
          </a:prstGeom>
        </p:spPr>
      </p:pic>
    </p:spTree>
    <p:extLst>
      <p:ext uri="{BB962C8B-B14F-4D97-AF65-F5344CB8AC3E}">
        <p14:creationId xmlns:p14="http://schemas.microsoft.com/office/powerpoint/2010/main" val="2129757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5423" y="0"/>
            <a:ext cx="11048377" cy="6347012"/>
          </a:xfrm>
          <a:prstGeom prst="rect">
            <a:avLst/>
          </a:prstGeom>
        </p:spPr>
      </p:pic>
      <p:sp>
        <p:nvSpPr>
          <p:cNvPr id="5" name="TextBox 4"/>
          <p:cNvSpPr txBox="1"/>
          <p:nvPr/>
        </p:nvSpPr>
        <p:spPr>
          <a:xfrm>
            <a:off x="2259106" y="6521824"/>
            <a:ext cx="5446059" cy="369332"/>
          </a:xfrm>
          <a:prstGeom prst="rect">
            <a:avLst/>
          </a:prstGeom>
          <a:noFill/>
        </p:spPr>
        <p:txBody>
          <a:bodyPr wrap="square" rtlCol="0">
            <a:spAutoFit/>
          </a:bodyPr>
          <a:lstStyle/>
          <a:p>
            <a:pPr algn="ctr"/>
            <a:r>
              <a:rPr lang="en-US" dirty="0"/>
              <a:t>36</a:t>
            </a:r>
            <a:r>
              <a:rPr lang="en-US" baseline="30000" dirty="0"/>
              <a:t>th</a:t>
            </a:r>
            <a:r>
              <a:rPr lang="en-US" dirty="0"/>
              <a:t> Troop Carrier Squadron</a:t>
            </a:r>
          </a:p>
        </p:txBody>
      </p:sp>
    </p:spTree>
    <p:extLst>
      <p:ext uri="{BB962C8B-B14F-4D97-AF65-F5344CB8AC3E}">
        <p14:creationId xmlns:p14="http://schemas.microsoft.com/office/powerpoint/2010/main" val="3990105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07465" y="215153"/>
            <a:ext cx="10722183" cy="5567082"/>
          </a:xfrm>
          <a:prstGeom prst="rect">
            <a:avLst/>
          </a:prstGeom>
        </p:spPr>
      </p:pic>
      <p:sp>
        <p:nvSpPr>
          <p:cNvPr id="5" name="Rectangle 4"/>
          <p:cNvSpPr/>
          <p:nvPr/>
        </p:nvSpPr>
        <p:spPr>
          <a:xfrm>
            <a:off x="4046400" y="5782235"/>
            <a:ext cx="4044312" cy="480131"/>
          </a:xfrm>
          <a:prstGeom prst="rect">
            <a:avLst/>
          </a:prstGeom>
        </p:spPr>
        <p:txBody>
          <a:bodyPr wrap="none">
            <a:spAutoFit/>
          </a:bodyPr>
          <a:lstStyle/>
          <a:p>
            <a:pPr lvl="0" algn="ctr">
              <a:lnSpc>
                <a:spcPct val="90000"/>
              </a:lnSpc>
              <a:spcBef>
                <a:spcPts val="1000"/>
              </a:spcBef>
            </a:pPr>
            <a:r>
              <a:rPr lang="en-US" sz="2800" dirty="0">
                <a:solidFill>
                  <a:prstClr val="black"/>
                </a:solidFill>
              </a:rPr>
              <a:t>37</a:t>
            </a:r>
            <a:r>
              <a:rPr lang="en-US" sz="2800" baseline="30000" dirty="0">
                <a:solidFill>
                  <a:prstClr val="black"/>
                </a:solidFill>
              </a:rPr>
              <a:t>th</a:t>
            </a:r>
            <a:r>
              <a:rPr lang="en-US" sz="2800" dirty="0">
                <a:solidFill>
                  <a:prstClr val="black"/>
                </a:solidFill>
              </a:rPr>
              <a:t> TCS History June 1944</a:t>
            </a:r>
          </a:p>
        </p:txBody>
      </p:sp>
    </p:spTree>
    <p:extLst>
      <p:ext uri="{BB962C8B-B14F-4D97-AF65-F5344CB8AC3E}">
        <p14:creationId xmlns:p14="http://schemas.microsoft.com/office/powerpoint/2010/main" val="2753835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841" y="171637"/>
            <a:ext cx="12007549" cy="4790328"/>
          </a:xfrm>
          <a:prstGeom prst="rect">
            <a:avLst/>
          </a:prstGeom>
        </p:spPr>
      </p:pic>
      <p:sp>
        <p:nvSpPr>
          <p:cNvPr id="3" name="Content Placeholder 2"/>
          <p:cNvSpPr>
            <a:spLocks noGrp="1"/>
          </p:cNvSpPr>
          <p:nvPr>
            <p:ph idx="1"/>
          </p:nvPr>
        </p:nvSpPr>
        <p:spPr>
          <a:xfrm>
            <a:off x="-15840" y="5069541"/>
            <a:ext cx="12007548" cy="1290918"/>
          </a:xfrm>
        </p:spPr>
        <p:txBody>
          <a:bodyPr/>
          <a:lstStyle/>
          <a:p>
            <a:pPr marL="0" indent="0" algn="ctr">
              <a:buNone/>
            </a:pPr>
            <a:r>
              <a:rPr lang="en-US" dirty="0"/>
              <a:t>37</a:t>
            </a:r>
            <a:r>
              <a:rPr lang="en-US" baseline="30000" dirty="0"/>
              <a:t>th</a:t>
            </a:r>
            <a:r>
              <a:rPr lang="en-US" dirty="0"/>
              <a:t> TCS History June 1944</a:t>
            </a:r>
          </a:p>
        </p:txBody>
      </p:sp>
    </p:spTree>
    <p:extLst>
      <p:ext uri="{BB962C8B-B14F-4D97-AF65-F5344CB8AC3E}">
        <p14:creationId xmlns:p14="http://schemas.microsoft.com/office/powerpoint/2010/main" val="3760401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0902" y="365125"/>
            <a:ext cx="11609702" cy="6076016"/>
          </a:xfrm>
          <a:prstGeom prst="rect">
            <a:avLst/>
          </a:prstGeom>
        </p:spPr>
      </p:pic>
    </p:spTree>
    <p:extLst>
      <p:ext uri="{BB962C8B-B14F-4D97-AF65-F5344CB8AC3E}">
        <p14:creationId xmlns:p14="http://schemas.microsoft.com/office/powerpoint/2010/main" val="2333826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477649" y="470646"/>
            <a:ext cx="8161649" cy="6239435"/>
          </a:xfrm>
          <a:prstGeom prst="rect">
            <a:avLst/>
          </a:prstGeom>
        </p:spPr>
      </p:pic>
    </p:spTree>
    <p:extLst>
      <p:ext uri="{BB962C8B-B14F-4D97-AF65-F5344CB8AC3E}">
        <p14:creationId xmlns:p14="http://schemas.microsoft.com/office/powerpoint/2010/main" val="924528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17524" y="134470"/>
            <a:ext cx="11826656" cy="6481483"/>
          </a:xfrm>
          <a:prstGeom prst="rect">
            <a:avLst/>
          </a:prstGeom>
        </p:spPr>
      </p:pic>
    </p:spTree>
    <p:extLst>
      <p:ext uri="{BB962C8B-B14F-4D97-AF65-F5344CB8AC3E}">
        <p14:creationId xmlns:p14="http://schemas.microsoft.com/office/powerpoint/2010/main" val="3418594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21023" y="121024"/>
            <a:ext cx="7483974" cy="3926541"/>
          </a:xfrm>
          <a:prstGeom prst="rect">
            <a:avLst/>
          </a:prstGeom>
        </p:spPr>
      </p:pic>
      <p:pic>
        <p:nvPicPr>
          <p:cNvPr id="5" name="Content Placeholder 4"/>
          <p:cNvPicPr>
            <a:picLocks noGrp="1" noChangeAspect="1"/>
          </p:cNvPicPr>
          <p:nvPr>
            <p:ph idx="1"/>
          </p:nvPr>
        </p:nvPicPr>
        <p:blipFill>
          <a:blip r:embed="rId3"/>
          <a:stretch>
            <a:fillRect/>
          </a:stretch>
        </p:blipFill>
        <p:spPr>
          <a:xfrm>
            <a:off x="5562611" y="1934788"/>
            <a:ext cx="6460463" cy="4802187"/>
          </a:xfrm>
          <a:prstGeom prst="rect">
            <a:avLst/>
          </a:prstGeom>
        </p:spPr>
      </p:pic>
    </p:spTree>
    <p:extLst>
      <p:ext uri="{BB962C8B-B14F-4D97-AF65-F5344CB8AC3E}">
        <p14:creationId xmlns:p14="http://schemas.microsoft.com/office/powerpoint/2010/main" val="3913371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a:xfrm>
            <a:off x="8807824" y="3724835"/>
            <a:ext cx="3039035" cy="1425388"/>
          </a:xfrm>
        </p:spPr>
        <p:txBody>
          <a:bodyPr>
            <a:normAutofit fontScale="92500"/>
          </a:bodyPr>
          <a:lstStyle/>
          <a:p>
            <a:pPr marL="0" indent="0">
              <a:buNone/>
            </a:pPr>
            <a:r>
              <a:rPr lang="en-US" dirty="0"/>
              <a:t>Death of Lt. Heinlein, </a:t>
            </a:r>
            <a:r>
              <a:rPr lang="en-US" dirty="0" err="1"/>
              <a:t>Cottesmore</a:t>
            </a:r>
            <a:r>
              <a:rPr lang="en-US" dirty="0"/>
              <a:t> England June 7, 1944</a:t>
            </a:r>
          </a:p>
        </p:txBody>
      </p:sp>
      <p:pic>
        <p:nvPicPr>
          <p:cNvPr id="6" name="Picture 5"/>
          <p:cNvPicPr>
            <a:picLocks noChangeAspect="1"/>
          </p:cNvPicPr>
          <p:nvPr/>
        </p:nvPicPr>
        <p:blipFill>
          <a:blip r:embed="rId2"/>
          <a:stretch>
            <a:fillRect/>
          </a:stretch>
        </p:blipFill>
        <p:spPr>
          <a:xfrm>
            <a:off x="3699075" y="320199"/>
            <a:ext cx="4793850" cy="6217601"/>
          </a:xfrm>
          <a:prstGeom prst="rect">
            <a:avLst/>
          </a:prstGeom>
        </p:spPr>
      </p:pic>
    </p:spTree>
    <p:extLst>
      <p:ext uri="{BB962C8B-B14F-4D97-AF65-F5344CB8AC3E}">
        <p14:creationId xmlns:p14="http://schemas.microsoft.com/office/powerpoint/2010/main" val="1416466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07142" y="148442"/>
            <a:ext cx="5212976" cy="6680607"/>
          </a:xfrm>
          <a:prstGeom prst="rect">
            <a:avLst/>
          </a:prstGeom>
        </p:spPr>
      </p:pic>
      <p:sp>
        <p:nvSpPr>
          <p:cNvPr id="5" name="TextBox 4"/>
          <p:cNvSpPr txBox="1"/>
          <p:nvPr/>
        </p:nvSpPr>
        <p:spPr>
          <a:xfrm>
            <a:off x="6952129" y="2460812"/>
            <a:ext cx="4706471" cy="1477328"/>
          </a:xfrm>
          <a:prstGeom prst="rect">
            <a:avLst/>
          </a:prstGeom>
          <a:noFill/>
        </p:spPr>
        <p:txBody>
          <a:bodyPr wrap="square" rtlCol="0">
            <a:spAutoFit/>
          </a:bodyPr>
          <a:lstStyle/>
          <a:p>
            <a:r>
              <a:rPr lang="en-US" dirty="0"/>
              <a:t>1</a:t>
            </a:r>
            <a:r>
              <a:rPr lang="en-US" baseline="30000" dirty="0"/>
              <a:t>st</a:t>
            </a:r>
            <a:r>
              <a:rPr lang="en-US" dirty="0"/>
              <a:t> Lt. Woodrow V. </a:t>
            </a:r>
            <a:r>
              <a:rPr lang="en-US" dirty="0" err="1"/>
              <a:t>Timo</a:t>
            </a:r>
            <a:r>
              <a:rPr lang="en-US" dirty="0"/>
              <a:t>, 316</a:t>
            </a:r>
            <a:r>
              <a:rPr lang="en-US" baseline="30000" dirty="0"/>
              <a:t>th</a:t>
            </a:r>
            <a:r>
              <a:rPr lang="en-US" dirty="0"/>
              <a:t> Troop Carrier Group, 19</a:t>
            </a:r>
            <a:r>
              <a:rPr lang="en-US" baseline="30000" dirty="0"/>
              <a:t>th</a:t>
            </a:r>
            <a:r>
              <a:rPr lang="en-US" dirty="0"/>
              <a:t> Troop Carrier Command, receives the Distinguished Flying Cross from Lt. Gen Lewis H. Brereton during a ceremony at </a:t>
            </a:r>
            <a:r>
              <a:rPr lang="en-US" dirty="0" err="1"/>
              <a:t>Cottesmore</a:t>
            </a:r>
            <a:r>
              <a:rPr lang="en-US" dirty="0"/>
              <a:t>, England, 25 Apr 1945</a:t>
            </a:r>
          </a:p>
        </p:txBody>
      </p:sp>
    </p:spTree>
    <p:extLst>
      <p:ext uri="{BB962C8B-B14F-4D97-AF65-F5344CB8AC3E}">
        <p14:creationId xmlns:p14="http://schemas.microsoft.com/office/powerpoint/2010/main" val="19832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8047" y="268348"/>
            <a:ext cx="6185647" cy="6471689"/>
          </a:xfrm>
        </p:spPr>
      </p:pic>
    </p:spTree>
    <p:extLst>
      <p:ext uri="{BB962C8B-B14F-4D97-AF65-F5344CB8AC3E}">
        <p14:creationId xmlns:p14="http://schemas.microsoft.com/office/powerpoint/2010/main" val="1060764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304</Words>
  <Application>Microsoft Office PowerPoint</Application>
  <PresentationFormat>Widescreen</PresentationFormat>
  <Paragraphs>18</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Neptune</vt:lpstr>
      <vt:lpstr>316th Troop Carrier Group</vt:lpstr>
      <vt:lpstr>Part of message by General Dwight D. Ei­senhower</vt:lpstr>
      <vt:lpstr>PowerPoint Presentation</vt:lpstr>
      <vt:lpstr>PowerPoint Presentation</vt:lpstr>
      <vt:lpstr>PowerPoint Presentation</vt:lpstr>
      <vt:lpstr>PowerPoint Presentation</vt:lpstr>
      <vt:lpstr>PowerPoint Presentation</vt:lpstr>
      <vt:lpstr>PowerPoint Presentation</vt:lpstr>
      <vt:lpstr>Neptune Boston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Neptune</dc:title>
  <dc:creator>WUESCHNER, SILVANO GS-11 USAF AETC AU/HO</dc:creator>
  <cp:lastModifiedBy>Doc W</cp:lastModifiedBy>
  <cp:revision>25</cp:revision>
  <dcterms:created xsi:type="dcterms:W3CDTF">2017-05-18T15:26:32Z</dcterms:created>
  <dcterms:modified xsi:type="dcterms:W3CDTF">2017-05-18T23:59:31Z</dcterms:modified>
</cp:coreProperties>
</file>